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8" r:id="rId2"/>
    <p:sldId id="262" r:id="rId3"/>
    <p:sldId id="256" r:id="rId4"/>
    <p:sldId id="260" r:id="rId5"/>
    <p:sldId id="261" r:id="rId6"/>
    <p:sldId id="259" r:id="rId7"/>
    <p:sldId id="263"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67"/>
    <p:restoredTop sz="89148"/>
  </p:normalViewPr>
  <p:slideViewPr>
    <p:cSldViewPr snapToGrid="0" snapToObjects="1">
      <p:cViewPr>
        <p:scale>
          <a:sx n="56" d="100"/>
          <a:sy n="56" d="100"/>
        </p:scale>
        <p:origin x="2200" y="1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6BFF5B-CB10-A847-B44D-A58C9D1C739D}" type="datetimeFigureOut">
              <a:rPr lang="en-US" smtClean="0"/>
              <a:t>11/21/16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2942B-7AA2-0442-8E8A-079983F0D282}" type="slidenum">
              <a:rPr lang="en-US" smtClean="0"/>
              <a:t>‹#›</a:t>
            </a:fld>
            <a:endParaRPr lang="en-US"/>
          </a:p>
        </p:txBody>
      </p:sp>
    </p:spTree>
    <p:extLst>
      <p:ext uri="{BB962C8B-B14F-4D97-AF65-F5344CB8AC3E}">
        <p14:creationId xmlns:p14="http://schemas.microsoft.com/office/powerpoint/2010/main" val="470926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www.cs.yale.edu/homes/tap/Files/ada-bio.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a:t>
            </a:r>
            <a:r>
              <a:rPr lang="en-US" baseline="0" dirty="0" smtClean="0"/>
              <a:t> I am </a:t>
            </a:r>
            <a:r>
              <a:rPr lang="en-US" baseline="0" dirty="0" err="1" smtClean="0"/>
              <a:t>gonna</a:t>
            </a:r>
            <a:r>
              <a:rPr lang="en-US" baseline="0" dirty="0" smtClean="0"/>
              <a:t> talk about </a:t>
            </a:r>
            <a:r>
              <a:rPr lang="ko-KR" altLang="en-US" baseline="0" dirty="0" smtClean="0"/>
              <a:t>에이다 러브레이스</a:t>
            </a:r>
            <a:r>
              <a:rPr lang="en-US" altLang="ko-KR" baseline="0" dirty="0" smtClean="0"/>
              <a:t>. Briefly, </a:t>
            </a:r>
            <a:r>
              <a:rPr lang="en-US" sz="1200" kern="1200" dirty="0" smtClean="0">
                <a:solidFill>
                  <a:schemeClr val="tx1"/>
                </a:solidFill>
                <a:effectLst/>
                <a:latin typeface="+mn-lt"/>
                <a:ea typeface="+mn-ea"/>
                <a:cs typeface="+mn-cs"/>
              </a:rPr>
              <a:t>Ada is considered the first computer programmer.</a:t>
            </a:r>
            <a:r>
              <a:rPr lang="en-US" sz="1200" kern="1200" baseline="0" dirty="0" smtClean="0">
                <a:solidFill>
                  <a:schemeClr val="tx1"/>
                </a:solidFill>
                <a:effectLst/>
                <a:latin typeface="+mn-lt"/>
                <a:ea typeface="+mn-ea"/>
                <a:cs typeface="+mn-cs"/>
              </a:rPr>
              <a:t> </a:t>
            </a:r>
            <a:r>
              <a:rPr lang="en-US" altLang="ko-KR" baseline="0" dirty="0" smtClean="0"/>
              <a:t>She </a:t>
            </a:r>
            <a:r>
              <a:rPr lang="en-US" sz="1200" kern="1200" dirty="0" smtClean="0">
                <a:solidFill>
                  <a:schemeClr val="tx1"/>
                </a:solidFill>
                <a:effectLst/>
                <a:latin typeface="+mn-lt"/>
                <a:ea typeface="+mn-ea"/>
                <a:cs typeface="+mn-cs"/>
              </a:rPr>
              <a:t>was born December 10, 1815 the daughter of a brief marriage between the Romantic poet Lord Byron and Anne Isabelle </a:t>
            </a:r>
            <a:r>
              <a:rPr lang="en-US" sz="1200" kern="1200" dirty="0" err="1" smtClean="0">
                <a:solidFill>
                  <a:schemeClr val="tx1"/>
                </a:solidFill>
                <a:effectLst/>
                <a:latin typeface="+mn-lt"/>
                <a:ea typeface="+mn-ea"/>
                <a:cs typeface="+mn-cs"/>
              </a:rPr>
              <a:t>Milbanke</a:t>
            </a:r>
            <a:r>
              <a:rPr lang="en-US" sz="1200" kern="1200" dirty="0" smtClean="0">
                <a:solidFill>
                  <a:schemeClr val="tx1"/>
                </a:solidFill>
                <a:effectLst/>
                <a:latin typeface="+mn-lt"/>
                <a:ea typeface="+mn-ea"/>
                <a:cs typeface="+mn-cs"/>
              </a:rPr>
              <a:t>, who separated from Byron just a month after Ada was born. Four months later, Byron left England forever. Ada never met her father and was raised by her mother, Lady Byron. She wished her daughter to be unlike her poetical father,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she saw to it that Ada received tutoring in mathematics and science. That was an unusual education for a woman.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52942B-7AA2-0442-8E8A-079983F0D282}" type="slidenum">
              <a:rPr lang="en-US" smtClean="0"/>
              <a:t>1</a:t>
            </a:fld>
            <a:endParaRPr lang="en-US"/>
          </a:p>
        </p:txBody>
      </p:sp>
    </p:spTree>
    <p:extLst>
      <p:ext uri="{BB962C8B-B14F-4D97-AF65-F5344CB8AC3E}">
        <p14:creationId xmlns:p14="http://schemas.microsoft.com/office/powerpoint/2010/main" val="178321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a:t>
            </a:r>
            <a:r>
              <a:rPr lang="en-US" baseline="0" dirty="0" smtClean="0"/>
              <a:t> I am </a:t>
            </a:r>
            <a:r>
              <a:rPr lang="en-US" baseline="0" dirty="0" err="1" smtClean="0"/>
              <a:t>gonna</a:t>
            </a:r>
            <a:r>
              <a:rPr lang="en-US" baseline="0" dirty="0" smtClean="0"/>
              <a:t> talk about </a:t>
            </a:r>
            <a:r>
              <a:rPr lang="ko-KR" altLang="en-US" baseline="0" dirty="0" smtClean="0"/>
              <a:t>에이다 러브레이스</a:t>
            </a:r>
            <a:r>
              <a:rPr lang="en-US" altLang="ko-KR" baseline="0" dirty="0" smtClean="0"/>
              <a:t>. Briefly, </a:t>
            </a:r>
            <a:r>
              <a:rPr lang="en-US" sz="1200" kern="1200" dirty="0" smtClean="0">
                <a:solidFill>
                  <a:schemeClr val="tx1"/>
                </a:solidFill>
                <a:effectLst/>
                <a:latin typeface="+mn-lt"/>
                <a:ea typeface="+mn-ea"/>
                <a:cs typeface="+mn-cs"/>
              </a:rPr>
              <a:t>Ada is considered the first computer programmer.</a:t>
            </a:r>
            <a:r>
              <a:rPr lang="en-US" sz="1200" kern="1200" baseline="0" dirty="0" smtClean="0">
                <a:solidFill>
                  <a:schemeClr val="tx1"/>
                </a:solidFill>
                <a:effectLst/>
                <a:latin typeface="+mn-lt"/>
                <a:ea typeface="+mn-ea"/>
                <a:cs typeface="+mn-cs"/>
              </a:rPr>
              <a:t> </a:t>
            </a:r>
            <a:r>
              <a:rPr lang="en-US" altLang="ko-KR" baseline="0" dirty="0" smtClean="0"/>
              <a:t>She </a:t>
            </a:r>
            <a:r>
              <a:rPr lang="en-US" sz="1200" kern="1200" dirty="0" smtClean="0">
                <a:solidFill>
                  <a:schemeClr val="tx1"/>
                </a:solidFill>
                <a:effectLst/>
                <a:latin typeface="+mn-lt"/>
                <a:ea typeface="+mn-ea"/>
                <a:cs typeface="+mn-cs"/>
              </a:rPr>
              <a:t>was born December 10, 1815 the daughter of a brief marriage between the Romantic poet Lord Byron and Anne Isabelle </a:t>
            </a:r>
            <a:r>
              <a:rPr lang="en-US" sz="1200" kern="1200" dirty="0" err="1" smtClean="0">
                <a:solidFill>
                  <a:schemeClr val="tx1"/>
                </a:solidFill>
                <a:effectLst/>
                <a:latin typeface="+mn-lt"/>
                <a:ea typeface="+mn-ea"/>
                <a:cs typeface="+mn-cs"/>
              </a:rPr>
              <a:t>Milbanke</a:t>
            </a:r>
            <a:r>
              <a:rPr lang="en-US" sz="1200" kern="1200" dirty="0" smtClean="0">
                <a:solidFill>
                  <a:schemeClr val="tx1"/>
                </a:solidFill>
                <a:effectLst/>
                <a:latin typeface="+mn-lt"/>
                <a:ea typeface="+mn-ea"/>
                <a:cs typeface="+mn-cs"/>
              </a:rPr>
              <a:t>, who separated from Byron just a month after Ada was born. Four months later, Byron left England forever. Ada never met her father and was raised by her mother, Lady Byron. She wished her daughter to be unlike her poetical father,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she saw to it that Ada received tutoring in mathematics and science. That was an unusual education for a woman.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52942B-7AA2-0442-8E8A-079983F0D282}" type="slidenum">
              <a:rPr lang="en-US" smtClean="0"/>
              <a:t>2</a:t>
            </a:fld>
            <a:endParaRPr lang="en-US"/>
          </a:p>
        </p:txBody>
      </p:sp>
    </p:spTree>
    <p:extLst>
      <p:ext uri="{BB962C8B-B14F-4D97-AF65-F5344CB8AC3E}">
        <p14:creationId xmlns:p14="http://schemas.microsoft.com/office/powerpoint/2010/main" val="186344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the age of 17, Lovelace met inventor and mathematician Charles Babbage. The pair became friends, and the much older Babbage served as a mentor to Ada. Ada was fascinated by Babbage's ideas. Known as the father of the computer, he invented the difference engine, which was meant to perform mathematical calculations. Ada got a chance to look at the machine before it was finished, and was captivated by 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52942B-7AA2-0442-8E8A-079983F0D282}" type="slidenum">
              <a:rPr lang="en-US" smtClean="0"/>
              <a:t>3</a:t>
            </a:fld>
            <a:endParaRPr lang="en-US"/>
          </a:p>
        </p:txBody>
      </p:sp>
    </p:spTree>
    <p:extLst>
      <p:ext uri="{BB962C8B-B14F-4D97-AF65-F5344CB8AC3E}">
        <p14:creationId xmlns:p14="http://schemas.microsoft.com/office/powerpoint/2010/main" val="1376429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Babbage also created plans for another device known as the analytical engine</a:t>
            </a:r>
            <a:r>
              <a:rPr lang="en-US" sz="1200" kern="1200" baseline="0" dirty="0" smtClean="0">
                <a:solidFill>
                  <a:schemeClr val="tx1"/>
                </a:solidFill>
                <a:effectLst/>
                <a:latin typeface="+mn-lt"/>
                <a:ea typeface="+mn-ea"/>
                <a:cs typeface="+mn-cs"/>
              </a:rPr>
              <a:t> which is an </a:t>
            </a:r>
            <a:r>
              <a:rPr lang="en-US" sz="1200" kern="1200" dirty="0" smtClean="0">
                <a:solidFill>
                  <a:schemeClr val="tx1"/>
                </a:solidFill>
                <a:effectLst/>
                <a:latin typeface="+mn-lt"/>
                <a:ea typeface="+mn-ea"/>
                <a:cs typeface="+mn-cs"/>
              </a:rPr>
              <a:t>early mechanical computer. Ada was later asked to translate an article on Babbage's analytical engine that had been </a:t>
            </a:r>
            <a:r>
              <a:rPr lang="en-US" sz="1200" kern="1200" dirty="0" smtClean="0">
                <a:solidFill>
                  <a:schemeClr val="tx1"/>
                </a:solidFill>
                <a:effectLst/>
                <a:latin typeface="+mn-lt"/>
                <a:ea typeface="+mn-ea"/>
                <a:cs typeface="+mn-cs"/>
              </a:rPr>
              <a:t>written by Italian engineer Luigi Federico </a:t>
            </a:r>
            <a:r>
              <a:rPr lang="en-US" sz="1200" kern="1200" dirty="0" err="1" smtClean="0">
                <a:solidFill>
                  <a:schemeClr val="tx1"/>
                </a:solidFill>
                <a:effectLst/>
                <a:latin typeface="+mn-lt"/>
                <a:ea typeface="+mn-ea"/>
                <a:cs typeface="+mn-cs"/>
              </a:rPr>
              <a:t>Menabrea</a:t>
            </a:r>
            <a:r>
              <a:rPr lang="en-US"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52942B-7AA2-0442-8E8A-079983F0D282}" type="slidenum">
              <a:rPr lang="en-US" smtClean="0"/>
              <a:t>4</a:t>
            </a:fld>
            <a:endParaRPr lang="en-US"/>
          </a:p>
        </p:txBody>
      </p:sp>
    </p:spTree>
    <p:extLst>
      <p:ext uri="{BB962C8B-B14F-4D97-AF65-F5344CB8AC3E}">
        <p14:creationId xmlns:p14="http://schemas.microsoft.com/office/powerpoint/2010/main" val="392966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She not only translated the original French text into English, but also added her own thoughts and ideas on the machine. Her notes ended up being three times longer than the original article. Her work was published in 1843, in an English science journal. Ada used only the initials "A.A.L.," for Augusta Ada Lovelace, in the publication.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52942B-7AA2-0442-8E8A-079983F0D282}" type="slidenum">
              <a:rPr lang="en-US" smtClean="0"/>
              <a:t>5</a:t>
            </a:fld>
            <a:endParaRPr lang="en-US"/>
          </a:p>
        </p:txBody>
      </p:sp>
    </p:spTree>
    <p:extLst>
      <p:ext uri="{BB962C8B-B14F-4D97-AF65-F5344CB8AC3E}">
        <p14:creationId xmlns:p14="http://schemas.microsoft.com/office/powerpoint/2010/main" val="449285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her notes, </a:t>
            </a:r>
            <a:r>
              <a:rPr lang="en-US" sz="1200" kern="1200" dirty="0" smtClean="0">
                <a:solidFill>
                  <a:schemeClr val="tx1"/>
                </a:solidFill>
                <a:effectLst/>
                <a:latin typeface="+mn-lt"/>
                <a:ea typeface="+mn-ea"/>
                <a:cs typeface="+mn-cs"/>
              </a:rPr>
              <a:t>Ada described how codes could be created for the device to handle letters and symbols along with numbers. She also theorized a method for the engine to repeat a series of instructions, a process known as looping that computer programs use today. </a:t>
            </a:r>
            <a:endParaRPr lang="en-US" dirty="0"/>
          </a:p>
        </p:txBody>
      </p:sp>
      <p:sp>
        <p:nvSpPr>
          <p:cNvPr id="4" name="Slide Number Placeholder 3"/>
          <p:cNvSpPr>
            <a:spLocks noGrp="1"/>
          </p:cNvSpPr>
          <p:nvPr>
            <p:ph type="sldNum" sz="quarter" idx="10"/>
          </p:nvPr>
        </p:nvSpPr>
        <p:spPr/>
        <p:txBody>
          <a:bodyPr/>
          <a:lstStyle/>
          <a:p>
            <a:fld id="{5B52942B-7AA2-0442-8E8A-079983F0D282}" type="slidenum">
              <a:rPr lang="en-US" smtClean="0"/>
              <a:t>6</a:t>
            </a:fld>
            <a:endParaRPr lang="en-US"/>
          </a:p>
        </p:txBody>
      </p:sp>
    </p:spTree>
    <p:extLst>
      <p:ext uri="{BB962C8B-B14F-4D97-AF65-F5344CB8AC3E}">
        <p14:creationId xmlns:p14="http://schemas.microsoft.com/office/powerpoint/2010/main" val="997666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Ada also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that machines like the Analytical Engine could be used to </a:t>
            </a:r>
            <a:r>
              <a:rPr lang="en-US" sz="1200" kern="1200" dirty="0" smtClean="0">
                <a:solidFill>
                  <a:schemeClr val="tx1"/>
                </a:solidFill>
                <a:effectLst/>
                <a:latin typeface="+mn-lt"/>
                <a:ea typeface="+mn-ea"/>
                <a:cs typeface="+mn-cs"/>
                <a:hlinkClick r:id="rId3"/>
              </a:rPr>
              <a:t>compose music, produce graphics, and be useful to science</a:t>
            </a:r>
            <a:r>
              <a:rPr lang="en-US" sz="1200" kern="1200" dirty="0" smtClean="0">
                <a:solidFill>
                  <a:schemeClr val="tx1"/>
                </a:solidFill>
                <a:effectLst/>
                <a:latin typeface="+mn-lt"/>
                <a:ea typeface="+mn-ea"/>
                <a:cs typeface="+mn-cs"/>
              </a:rPr>
              <a:t>. Of course, all that came true—in another 100 years. However, she couldn’t predict the gambling. She tried to develop mathematical </a:t>
            </a:r>
            <a:r>
              <a:rPr lang="en-US" sz="1200" kern="1200" dirty="0" smtClean="0">
                <a:solidFill>
                  <a:schemeClr val="tx1"/>
                </a:solidFill>
                <a:effectLst/>
                <a:latin typeface="+mn-lt"/>
                <a:ea typeface="+mn-ea"/>
                <a:cs typeface="+mn-cs"/>
              </a:rPr>
              <a:t>schemes</a:t>
            </a:r>
            <a:r>
              <a:rPr lang="en-US" altLang="ko-KR" sz="1200" kern="1200" dirty="0" smtClean="0">
                <a:solidFill>
                  <a:schemeClr val="tx1"/>
                </a:solidFill>
                <a:effectLst/>
                <a:latin typeface="+mn-lt"/>
                <a:ea typeface="+mn-ea"/>
                <a:cs typeface="+mn-cs"/>
              </a:rPr>
              <a:t>(</a:t>
            </a:r>
            <a:r>
              <a:rPr lang="ko-KR" altLang="en-US" sz="1200" kern="1200" dirty="0" smtClean="0">
                <a:solidFill>
                  <a:schemeClr val="tx1"/>
                </a:solidFill>
                <a:effectLst/>
                <a:latin typeface="+mn-lt"/>
                <a:ea typeface="+mn-ea"/>
                <a:cs typeface="+mn-cs"/>
              </a:rPr>
              <a:t>스킴스</a:t>
            </a:r>
            <a:r>
              <a:rPr lang="en-US" altLang="ko-KR"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winning at gambling. Unfortunately, her schemes failed and put her in financial peril. Ada died from </a:t>
            </a:r>
            <a:r>
              <a:rPr lang="en-US" sz="1200" kern="1200" dirty="0" smtClean="0">
                <a:solidFill>
                  <a:schemeClr val="tx1"/>
                </a:solidFill>
                <a:effectLst/>
                <a:latin typeface="+mn-lt"/>
                <a:ea typeface="+mn-ea"/>
                <a:cs typeface="+mn-cs"/>
              </a:rPr>
              <a:t>uterine(</a:t>
            </a:r>
            <a:r>
              <a:rPr lang="ko-KR" altLang="en-US" sz="1200" kern="1200" dirty="0" smtClean="0">
                <a:solidFill>
                  <a:schemeClr val="tx1"/>
                </a:solidFill>
                <a:effectLst/>
                <a:latin typeface="+mn-lt"/>
                <a:ea typeface="+mn-ea"/>
                <a:cs typeface="+mn-cs"/>
              </a:rPr>
              <a:t>유터린</a:t>
            </a:r>
            <a:r>
              <a:rPr lang="en-US" altLang="ko-KR"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cancer in London on November 27, 1852. She was buried, at</a:t>
            </a:r>
            <a:r>
              <a:rPr lang="en-US" sz="1200" kern="1200" baseline="0" dirty="0" smtClean="0">
                <a:solidFill>
                  <a:schemeClr val="tx1"/>
                </a:solidFill>
                <a:effectLst/>
                <a:latin typeface="+mn-lt"/>
                <a:ea typeface="+mn-ea"/>
                <a:cs typeface="+mn-cs"/>
              </a:rPr>
              <a:t> her request,</a:t>
            </a:r>
            <a:r>
              <a:rPr lang="en-US" sz="1200" kern="1200" dirty="0" smtClean="0">
                <a:solidFill>
                  <a:schemeClr val="tx1"/>
                </a:solidFill>
                <a:effectLst/>
                <a:latin typeface="+mn-lt"/>
                <a:ea typeface="+mn-ea"/>
                <a:cs typeface="+mn-cs"/>
              </a:rPr>
              <a:t> next to her father.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52942B-7AA2-0442-8E8A-079983F0D282}" type="slidenum">
              <a:rPr lang="en-US" smtClean="0"/>
              <a:t>7</a:t>
            </a:fld>
            <a:endParaRPr lang="en-US"/>
          </a:p>
        </p:txBody>
      </p:sp>
    </p:spTree>
    <p:extLst>
      <p:ext uri="{BB962C8B-B14F-4D97-AF65-F5344CB8AC3E}">
        <p14:creationId xmlns:p14="http://schemas.microsoft.com/office/powerpoint/2010/main" val="1717979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37E1A15-215A-3C4D-A4F1-14DAAB5150B9}" type="datetimeFigureOut">
              <a:rPr lang="en-US" smtClean="0"/>
              <a:t>11/21/16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AA28-D46F-EB41-BE8B-B6A4D5A805E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7E1A15-215A-3C4D-A4F1-14DAAB5150B9}" type="datetimeFigureOut">
              <a:rPr lang="en-US" smtClean="0"/>
              <a:t>11/21/16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AA28-D46F-EB41-BE8B-B6A4D5A805E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7E1A15-215A-3C4D-A4F1-14DAAB5150B9}" type="datetimeFigureOut">
              <a:rPr lang="en-US" smtClean="0"/>
              <a:t>11/21/16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AA28-D46F-EB41-BE8B-B6A4D5A805E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7E1A15-215A-3C4D-A4F1-14DAAB5150B9}" type="datetimeFigureOut">
              <a:rPr lang="en-US" smtClean="0"/>
              <a:t>11/21/16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AA28-D46F-EB41-BE8B-B6A4D5A805E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7E1A15-215A-3C4D-A4F1-14DAAB5150B9}" type="datetimeFigureOut">
              <a:rPr lang="en-US" smtClean="0"/>
              <a:t>11/21/16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AA28-D46F-EB41-BE8B-B6A4D5A805E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37E1A15-215A-3C4D-A4F1-14DAAB5150B9}" type="datetimeFigureOut">
              <a:rPr lang="en-US" smtClean="0"/>
              <a:t>11/21/16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AAA28-D46F-EB41-BE8B-B6A4D5A805E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37E1A15-215A-3C4D-A4F1-14DAAB5150B9}" type="datetimeFigureOut">
              <a:rPr lang="en-US" smtClean="0"/>
              <a:t>11/21/16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AAA28-D46F-EB41-BE8B-B6A4D5A805E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37E1A15-215A-3C4D-A4F1-14DAAB5150B9}" type="datetimeFigureOut">
              <a:rPr lang="en-US" smtClean="0"/>
              <a:t>11/21/16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AAA28-D46F-EB41-BE8B-B6A4D5A805E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E1A15-215A-3C4D-A4F1-14DAAB5150B9}" type="datetimeFigureOut">
              <a:rPr lang="en-US" smtClean="0"/>
              <a:t>11/21/16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AAA28-D46F-EB41-BE8B-B6A4D5A805E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E1A15-215A-3C4D-A4F1-14DAAB5150B9}" type="datetimeFigureOut">
              <a:rPr lang="en-US" smtClean="0"/>
              <a:t>11/21/16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AAA28-D46F-EB41-BE8B-B6A4D5A805E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7E1A15-215A-3C4D-A4F1-14DAAB5150B9}" type="datetimeFigureOut">
              <a:rPr lang="en-US" smtClean="0"/>
              <a:t>11/21/16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AAA28-D46F-EB41-BE8B-B6A4D5A805E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E1A15-215A-3C4D-A4F1-14DAAB5150B9}" type="datetimeFigureOut">
              <a:rPr lang="en-US" smtClean="0"/>
              <a:t>11/21/16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AAA28-D46F-EB41-BE8B-B6A4D5A805EC}" type="slidenum">
              <a:rPr lang="en-US" smtClean="0"/>
              <a:t>‹#›</a:t>
            </a:fld>
            <a:endParaRPr lang="en-US"/>
          </a:p>
        </p:txBody>
      </p:sp>
    </p:spTree>
    <p:extLst>
      <p:ext uri="{BB962C8B-B14F-4D97-AF65-F5344CB8AC3E}">
        <p14:creationId xmlns:p14="http://schemas.microsoft.com/office/powerpoint/2010/main" val="19948526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10310" y="640080"/>
            <a:ext cx="5044440" cy="1442720"/>
          </a:xfrm>
        </p:spPr>
        <p:txBody>
          <a:bodyPr>
            <a:normAutofit/>
          </a:bodyPr>
          <a:lstStyle/>
          <a:p>
            <a:pPr algn="l"/>
            <a:r>
              <a:rPr lang="en-US" sz="4000" dirty="0">
                <a:latin typeface="Helvetica" charset="0"/>
                <a:ea typeface="Helvetica" charset="0"/>
                <a:cs typeface="Helvetica" charset="0"/>
              </a:rPr>
              <a:t>Ada Lovelace</a:t>
            </a:r>
            <a:r>
              <a:rPr lang="en-US" sz="5400" dirty="0"/>
              <a:t/>
            </a:r>
            <a:br>
              <a:rPr lang="en-US" sz="5400" dirty="0"/>
            </a:br>
            <a:endParaRPr lang="en-US" sz="5400" dirty="0"/>
          </a:p>
        </p:txBody>
      </p:sp>
      <p:pic>
        <p:nvPicPr>
          <p:cNvPr id="6" name="Picture 5"/>
          <p:cNvPicPr>
            <a:picLocks noChangeAspect="1"/>
          </p:cNvPicPr>
          <p:nvPr/>
        </p:nvPicPr>
        <p:blipFill>
          <a:blip r:embed="rId3"/>
          <a:stretch>
            <a:fillRect/>
          </a:stretch>
        </p:blipFill>
        <p:spPr>
          <a:xfrm>
            <a:off x="-822960" y="-1668780"/>
            <a:ext cx="10789920" cy="10789920"/>
          </a:xfrm>
          <a:prstGeom prst="rect">
            <a:avLst/>
          </a:prstGeom>
        </p:spPr>
      </p:pic>
    </p:spTree>
    <p:extLst>
      <p:ext uri="{BB962C8B-B14F-4D97-AF65-F5344CB8AC3E}">
        <p14:creationId xmlns:p14="http://schemas.microsoft.com/office/powerpoint/2010/main" val="1215388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10310" y="640080"/>
            <a:ext cx="5044440" cy="1442720"/>
          </a:xfrm>
        </p:spPr>
        <p:txBody>
          <a:bodyPr>
            <a:normAutofit/>
          </a:bodyPr>
          <a:lstStyle/>
          <a:p>
            <a:pPr algn="l"/>
            <a:r>
              <a:rPr lang="en-US" sz="4000" dirty="0">
                <a:latin typeface="Helvetica" charset="0"/>
                <a:ea typeface="Helvetica" charset="0"/>
                <a:cs typeface="Helvetica" charset="0"/>
              </a:rPr>
              <a:t>Ada Lovelace</a:t>
            </a:r>
            <a:r>
              <a:rPr lang="en-US" sz="5400" dirty="0"/>
              <a:t/>
            </a:r>
            <a:br>
              <a:rPr lang="en-US" sz="5400" dirty="0"/>
            </a:br>
            <a:endParaRPr lang="en-US" sz="5400" dirty="0"/>
          </a:p>
        </p:txBody>
      </p:sp>
      <p:pic>
        <p:nvPicPr>
          <p:cNvPr id="3" name="Picture 2"/>
          <p:cNvPicPr>
            <a:picLocks noChangeAspect="1"/>
          </p:cNvPicPr>
          <p:nvPr/>
        </p:nvPicPr>
        <p:blipFill>
          <a:blip r:embed="rId3"/>
          <a:stretch>
            <a:fillRect/>
          </a:stretch>
        </p:blipFill>
        <p:spPr>
          <a:xfrm>
            <a:off x="548641" y="467360"/>
            <a:ext cx="4115896" cy="5913120"/>
          </a:xfrm>
          <a:prstGeom prst="rect">
            <a:avLst/>
          </a:prstGeom>
        </p:spPr>
      </p:pic>
      <p:sp>
        <p:nvSpPr>
          <p:cNvPr id="4" name="TextBox 3"/>
          <p:cNvSpPr txBox="1"/>
          <p:nvPr/>
        </p:nvSpPr>
        <p:spPr>
          <a:xfrm>
            <a:off x="5110310" y="1884094"/>
            <a:ext cx="3618054" cy="4001095"/>
          </a:xfrm>
          <a:prstGeom prst="rect">
            <a:avLst/>
          </a:prstGeom>
          <a:noFill/>
        </p:spPr>
        <p:txBody>
          <a:bodyPr wrap="square" rtlCol="0">
            <a:spAutoFit/>
          </a:bodyPr>
          <a:lstStyle/>
          <a:p>
            <a:r>
              <a:rPr lang="en-US" sz="2000" dirty="0" smtClean="0">
                <a:ea typeface="Helvetica" charset="0"/>
                <a:cs typeface="Helvetica" charset="0"/>
              </a:rPr>
              <a:t>BORN: </a:t>
            </a:r>
            <a:r>
              <a:rPr lang="en-US" dirty="0">
                <a:ea typeface="Helvetica" charset="0"/>
                <a:cs typeface="Helvetica" charset="0"/>
              </a:rPr>
              <a:t>London, </a:t>
            </a:r>
            <a:r>
              <a:rPr lang="en-US" dirty="0" smtClean="0">
                <a:ea typeface="Helvetica" charset="0"/>
                <a:cs typeface="Helvetica" charset="0"/>
              </a:rPr>
              <a:t>December </a:t>
            </a:r>
            <a:r>
              <a:rPr lang="en-US" dirty="0">
                <a:ea typeface="Helvetica" charset="0"/>
                <a:cs typeface="Helvetica" charset="0"/>
              </a:rPr>
              <a:t>10, </a:t>
            </a:r>
            <a:r>
              <a:rPr lang="en-US" dirty="0" smtClean="0">
                <a:ea typeface="Helvetica" charset="0"/>
                <a:cs typeface="Helvetica" charset="0"/>
              </a:rPr>
              <a:t>1815</a:t>
            </a:r>
          </a:p>
          <a:p>
            <a:endParaRPr lang="en-US" dirty="0">
              <a:ea typeface="Helvetica" charset="0"/>
              <a:cs typeface="Helvetica" charset="0"/>
            </a:endParaRPr>
          </a:p>
          <a:p>
            <a:r>
              <a:rPr lang="en-US" dirty="0" smtClean="0">
                <a:ea typeface="Helvetica" charset="0"/>
                <a:cs typeface="Helvetica" charset="0"/>
              </a:rPr>
              <a:t>DIED: London, November 27, 1852</a:t>
            </a:r>
          </a:p>
          <a:p>
            <a:endParaRPr lang="en-US" dirty="0">
              <a:ea typeface="Helvetica" charset="0"/>
              <a:cs typeface="Helvetica" charset="0"/>
            </a:endParaRPr>
          </a:p>
          <a:p>
            <a:r>
              <a:rPr lang="en-US" dirty="0" smtClean="0">
                <a:ea typeface="Helvetica" charset="0"/>
                <a:cs typeface="Helvetica" charset="0"/>
              </a:rPr>
              <a:t>PARENT: Lord Byron and Anne Isabelle </a:t>
            </a:r>
            <a:r>
              <a:rPr lang="en-US" dirty="0" err="1" smtClean="0">
                <a:ea typeface="Helvetica" charset="0"/>
                <a:cs typeface="Helvetica" charset="0"/>
              </a:rPr>
              <a:t>Milbanke</a:t>
            </a:r>
            <a:endParaRPr lang="en-US" dirty="0" smtClean="0">
              <a:ea typeface="Helvetica" charset="0"/>
              <a:cs typeface="Helvetica" charset="0"/>
            </a:endParaRPr>
          </a:p>
          <a:p>
            <a:endParaRPr lang="en-US" dirty="0">
              <a:ea typeface="Helvetica" charset="0"/>
              <a:cs typeface="Helvetica" charset="0"/>
            </a:endParaRPr>
          </a:p>
          <a:p>
            <a:r>
              <a:rPr lang="en-US" dirty="0" smtClean="0">
                <a:ea typeface="Helvetica" charset="0"/>
                <a:cs typeface="Helvetica" charset="0"/>
              </a:rPr>
              <a:t>“THE FIRST COMPUTER PROGRAMMER”</a:t>
            </a:r>
          </a:p>
          <a:p>
            <a:endParaRPr lang="en-US" dirty="0">
              <a:ea typeface="Helvetica" charset="0"/>
              <a:cs typeface="Helvetica" charset="0"/>
            </a:endParaRPr>
          </a:p>
          <a:p>
            <a:endParaRPr lang="en-US" dirty="0" smtClean="0">
              <a:ea typeface="Helvetica" charset="0"/>
              <a:cs typeface="Helvetica" charset="0"/>
            </a:endParaRPr>
          </a:p>
          <a:p>
            <a:endParaRPr lang="en-US" sz="1600" dirty="0">
              <a:latin typeface="Helvetica" charset="0"/>
              <a:ea typeface="Helvetica" charset="0"/>
              <a:cs typeface="Helvetica" charset="0"/>
            </a:endParaRPr>
          </a:p>
          <a:p>
            <a:endParaRPr lang="en-US" sz="1600" dirty="0">
              <a:latin typeface="Helvetica" charset="0"/>
              <a:ea typeface="Helvetica" charset="0"/>
              <a:cs typeface="Helvetica" charset="0"/>
            </a:endParaRPr>
          </a:p>
          <a:p>
            <a:endParaRPr lang="en-US" dirty="0"/>
          </a:p>
        </p:txBody>
      </p:sp>
    </p:spTree>
    <p:extLst>
      <p:ext uri="{BB962C8B-B14F-4D97-AF65-F5344CB8AC3E}">
        <p14:creationId xmlns:p14="http://schemas.microsoft.com/office/powerpoint/2010/main" val="20512535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522514"/>
            <a:ext cx="5344152" cy="6335486"/>
          </a:xfrm>
          <a:prstGeom prst="rect">
            <a:avLst/>
          </a:prstGeom>
        </p:spPr>
      </p:pic>
      <p:sp>
        <p:nvSpPr>
          <p:cNvPr id="8" name="Title 1"/>
          <p:cNvSpPr>
            <a:spLocks noGrp="1"/>
          </p:cNvSpPr>
          <p:nvPr>
            <p:ph type="ctrTitle"/>
          </p:nvPr>
        </p:nvSpPr>
        <p:spPr>
          <a:xfrm>
            <a:off x="5235005" y="640080"/>
            <a:ext cx="5044440" cy="1442720"/>
          </a:xfrm>
        </p:spPr>
        <p:txBody>
          <a:bodyPr>
            <a:normAutofit/>
          </a:bodyPr>
          <a:lstStyle/>
          <a:p>
            <a:pPr algn="l"/>
            <a:r>
              <a:rPr lang="en-US" sz="3200" dirty="0" smtClean="0">
                <a:latin typeface="Helvetica" charset="0"/>
                <a:ea typeface="Helvetica" charset="0"/>
                <a:cs typeface="Helvetica" charset="0"/>
              </a:rPr>
              <a:t>Charles Babbage</a:t>
            </a:r>
            <a:r>
              <a:rPr lang="en-US" sz="4800" dirty="0" smtClean="0"/>
              <a:t/>
            </a:r>
            <a:br>
              <a:rPr lang="en-US" sz="4800" dirty="0" smtClean="0"/>
            </a:br>
            <a:endParaRPr lang="en-US" sz="4800" dirty="0"/>
          </a:p>
        </p:txBody>
      </p:sp>
      <p:sp>
        <p:nvSpPr>
          <p:cNvPr id="9" name="TextBox 8"/>
          <p:cNvSpPr txBox="1"/>
          <p:nvPr/>
        </p:nvSpPr>
        <p:spPr>
          <a:xfrm>
            <a:off x="5235005" y="1884094"/>
            <a:ext cx="3434080" cy="4001095"/>
          </a:xfrm>
          <a:prstGeom prst="rect">
            <a:avLst/>
          </a:prstGeom>
          <a:noFill/>
        </p:spPr>
        <p:txBody>
          <a:bodyPr wrap="square" rtlCol="0">
            <a:spAutoFit/>
          </a:bodyPr>
          <a:lstStyle/>
          <a:p>
            <a:r>
              <a:rPr lang="en-US" sz="2000" dirty="0" smtClean="0">
                <a:ea typeface="Helvetica" charset="0"/>
                <a:cs typeface="Helvetica" charset="0"/>
              </a:rPr>
              <a:t>Babbage is </a:t>
            </a:r>
            <a:r>
              <a:rPr lang="en-US" dirty="0" smtClean="0">
                <a:ea typeface="Helvetica" charset="0"/>
                <a:cs typeface="Helvetica" charset="0"/>
              </a:rPr>
              <a:t>regarded</a:t>
            </a:r>
            <a:r>
              <a:rPr lang="en-US" sz="2000" dirty="0" smtClean="0">
                <a:ea typeface="Helvetica" charset="0"/>
                <a:cs typeface="Helvetica" charset="0"/>
              </a:rPr>
              <a:t> as the </a:t>
            </a:r>
            <a:r>
              <a:rPr lang="en-US" sz="2000" b="1" dirty="0" smtClean="0">
                <a:ea typeface="Helvetica" charset="0"/>
                <a:cs typeface="Helvetica" charset="0"/>
              </a:rPr>
              <a:t>“Father of the Computer”.</a:t>
            </a:r>
          </a:p>
          <a:p>
            <a:endParaRPr lang="en-US" sz="2000" b="1" dirty="0">
              <a:ea typeface="Helvetica" charset="0"/>
              <a:cs typeface="Helvetica" charset="0"/>
            </a:endParaRPr>
          </a:p>
          <a:p>
            <a:r>
              <a:rPr lang="en-US" sz="2000" dirty="0" smtClean="0">
                <a:ea typeface="Helvetica" charset="0"/>
                <a:cs typeface="Helvetica" charset="0"/>
              </a:rPr>
              <a:t>He designed the Difference Engine and the Analytical Engine, which foreshadowed the invention of modern electronic digital computer.</a:t>
            </a:r>
            <a:endParaRPr lang="en-US" dirty="0" smtClean="0">
              <a:ea typeface="Helvetica" charset="0"/>
              <a:cs typeface="Helvetica" charset="0"/>
            </a:endParaRPr>
          </a:p>
          <a:p>
            <a:pPr>
              <a:lnSpc>
                <a:spcPct val="150000"/>
              </a:lnSpc>
            </a:pPr>
            <a:endParaRPr lang="en-US" sz="2000" b="1" dirty="0">
              <a:ea typeface="Helvetica" charset="0"/>
              <a:cs typeface="Helvetica" charset="0"/>
            </a:endParaRPr>
          </a:p>
          <a:p>
            <a:pPr>
              <a:lnSpc>
                <a:spcPct val="150000"/>
              </a:lnSpc>
            </a:pPr>
            <a:endParaRPr lang="en-US" sz="2000" b="1" dirty="0">
              <a:ea typeface="Helvetica" charset="0"/>
              <a:cs typeface="Helvetica" charset="0"/>
            </a:endParaRPr>
          </a:p>
          <a:p>
            <a:endParaRPr lang="en-US" sz="1600" dirty="0">
              <a:latin typeface="Helvetica" charset="0"/>
              <a:ea typeface="Helvetica" charset="0"/>
              <a:cs typeface="Helvetica" charset="0"/>
            </a:endParaRPr>
          </a:p>
          <a:p>
            <a:endParaRPr lang="en-US" dirty="0"/>
          </a:p>
        </p:txBody>
      </p:sp>
    </p:spTree>
    <p:extLst>
      <p:ext uri="{BB962C8B-B14F-4D97-AF65-F5344CB8AC3E}">
        <p14:creationId xmlns:p14="http://schemas.microsoft.com/office/powerpoint/2010/main" val="3417389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07918" y="473272"/>
            <a:ext cx="6123709" cy="5884377"/>
          </a:xfrm>
          <a:prstGeom prst="rect">
            <a:avLst/>
          </a:prstGeom>
        </p:spPr>
      </p:pic>
    </p:spTree>
    <p:extLst>
      <p:ext uri="{BB962C8B-B14F-4D97-AF65-F5344CB8AC3E}">
        <p14:creationId xmlns:p14="http://schemas.microsoft.com/office/powerpoint/2010/main" val="649622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97680" y="4022971"/>
            <a:ext cx="4400896" cy="2469074"/>
          </a:xfrm>
          <a:prstGeom prst="rect">
            <a:avLst/>
          </a:prstGeom>
        </p:spPr>
      </p:pic>
      <p:pic>
        <p:nvPicPr>
          <p:cNvPr id="2" name="Picture 1"/>
          <p:cNvPicPr>
            <a:picLocks noChangeAspect="1"/>
          </p:cNvPicPr>
          <p:nvPr/>
        </p:nvPicPr>
        <p:blipFill>
          <a:blip r:embed="rId4"/>
          <a:stretch>
            <a:fillRect/>
          </a:stretch>
        </p:blipFill>
        <p:spPr>
          <a:xfrm>
            <a:off x="447040" y="539285"/>
            <a:ext cx="5033010" cy="3355340"/>
          </a:xfrm>
          <a:prstGeom prst="rect">
            <a:avLst/>
          </a:prstGeom>
        </p:spPr>
      </p:pic>
    </p:spTree>
    <p:extLst>
      <p:ext uri="{BB962C8B-B14F-4D97-AF65-F5344CB8AC3E}">
        <p14:creationId xmlns:p14="http://schemas.microsoft.com/office/powerpoint/2010/main" val="5323297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5880" y="1353820"/>
            <a:ext cx="6910462" cy="4224020"/>
          </a:xfrm>
          <a:prstGeom prst="rect">
            <a:avLst/>
          </a:prstGeom>
        </p:spPr>
      </p:pic>
    </p:spTree>
    <p:extLst>
      <p:ext uri="{BB962C8B-B14F-4D97-AF65-F5344CB8AC3E}">
        <p14:creationId xmlns:p14="http://schemas.microsoft.com/office/powerpoint/2010/main" val="12001049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87978" y="865018"/>
            <a:ext cx="7719188" cy="5143500"/>
          </a:xfrm>
          <a:prstGeom prst="rect">
            <a:avLst/>
          </a:prstGeom>
        </p:spPr>
      </p:pic>
      <p:sp>
        <p:nvSpPr>
          <p:cNvPr id="2" name="TextBox 1"/>
          <p:cNvSpPr txBox="1"/>
          <p:nvPr/>
        </p:nvSpPr>
        <p:spPr>
          <a:xfrm>
            <a:off x="3338317" y="6276109"/>
            <a:ext cx="2618509" cy="369332"/>
          </a:xfrm>
          <a:prstGeom prst="rect">
            <a:avLst/>
          </a:prstGeom>
          <a:noFill/>
        </p:spPr>
        <p:txBody>
          <a:bodyPr wrap="square" rtlCol="0">
            <a:spAutoFit/>
          </a:bodyPr>
          <a:lstStyle/>
          <a:p>
            <a:pPr algn="ctr"/>
            <a:r>
              <a:rPr lang="en-US" dirty="0" smtClean="0"/>
              <a:t>A.A.L.,</a:t>
            </a:r>
            <a:endParaRPr lang="en-US" dirty="0"/>
          </a:p>
        </p:txBody>
      </p:sp>
    </p:spTree>
    <p:extLst>
      <p:ext uri="{BB962C8B-B14F-4D97-AF65-F5344CB8AC3E}">
        <p14:creationId xmlns:p14="http://schemas.microsoft.com/office/powerpoint/2010/main" val="6928883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642</TotalTime>
  <Words>577</Words>
  <Application>Microsoft Macintosh PowerPoint</Application>
  <PresentationFormat>On-screen Show (4:3)</PresentationFormat>
  <Paragraphs>42</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Calibri Light</vt:lpstr>
      <vt:lpstr>Helvetica</vt:lpstr>
      <vt:lpstr>맑은 고딕</vt:lpstr>
      <vt:lpstr>Arial</vt:lpstr>
      <vt:lpstr>Office Theme</vt:lpstr>
      <vt:lpstr>Ada Lovelace </vt:lpstr>
      <vt:lpstr>Ada Lovelace </vt:lpstr>
      <vt:lpstr>Charles Babbage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Lovelace </dc:title>
  <dc:creator>jeongmin park</dc:creator>
  <cp:lastModifiedBy>jeongmin park</cp:lastModifiedBy>
  <cp:revision>33</cp:revision>
  <dcterms:created xsi:type="dcterms:W3CDTF">2016-11-19T03:20:47Z</dcterms:created>
  <dcterms:modified xsi:type="dcterms:W3CDTF">2016-11-21T08:14:22Z</dcterms:modified>
</cp:coreProperties>
</file>